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53401fa2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53401fa2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876b54b3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76b54b3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53401fa2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53401fa2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76b54b3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76b54b3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53401fa2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53401fa2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76b54b3d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76b54b3d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76b54b3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76b54b3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53401fa2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53401fa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53401fa2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53401fa2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53401fa2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53401fa2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53401fa2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53401fa2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53401fa2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53401fa2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853401fa2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53401fa2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853401fa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53401fa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09c76dd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09c76dd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53401fa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53401fa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853401fa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53401fa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53401fa2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53401fa2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53401fa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53401fa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fashion-history.lovetoknow.com/image/210907~Weaving-Fabric-on-Airjet-Looms.jpg"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hyperlink" Target="https://www.epa.gov/facts-and-figures-about-materials-waste-and-recycling/textiles-material-specific-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opb.org/news/article/oysters-with-a-side-of-microplastic/" TargetMode="External"/><Relationship Id="rId4" Type="http://schemas.openxmlformats.org/officeDocument/2006/relationships/image" Target="../media/image8.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Textile Spectroscopy</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Mitch Shiles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2"/>
          <p:cNvPicPr preferRelativeResize="0"/>
          <p:nvPr/>
        </p:nvPicPr>
        <p:blipFill>
          <a:blip r:embed="rId3">
            <a:alphaModFix/>
          </a:blip>
          <a:stretch>
            <a:fillRect/>
          </a:stretch>
        </p:blipFill>
        <p:spPr>
          <a:xfrm>
            <a:off x="2974200" y="168737"/>
            <a:ext cx="6032625" cy="480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a:t>
            </a:r>
            <a:r>
              <a:rPr lang="en"/>
              <a:t>Imbalance</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3"/>
          <p:cNvPicPr preferRelativeResize="0"/>
          <p:nvPr/>
        </p:nvPicPr>
        <p:blipFill>
          <a:blip r:embed="rId3">
            <a:alphaModFix/>
          </a:blip>
          <a:stretch>
            <a:fillRect/>
          </a:stretch>
        </p:blipFill>
        <p:spPr>
          <a:xfrm>
            <a:off x="288363" y="1760688"/>
            <a:ext cx="8543925" cy="3057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4"/>
          <p:cNvPicPr preferRelativeResize="0"/>
          <p:nvPr/>
        </p:nvPicPr>
        <p:blipFill rotWithShape="1">
          <a:blip r:embed="rId3">
            <a:alphaModFix/>
          </a:blip>
          <a:srcRect b="0" l="0" r="50374" t="1429"/>
          <a:stretch/>
        </p:blipFill>
        <p:spPr>
          <a:xfrm>
            <a:off x="4401150" y="36775"/>
            <a:ext cx="3420224" cy="5069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Normalized Variables</a:t>
            </a:r>
            <a:endParaRPr/>
          </a:p>
        </p:txBody>
      </p:sp>
      <p:sp>
        <p:nvSpPr>
          <p:cNvPr id="143" name="Google Shape;14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5"/>
          <p:cNvPicPr preferRelativeResize="0"/>
          <p:nvPr/>
        </p:nvPicPr>
        <p:blipFill rotWithShape="1">
          <a:blip r:embed="rId3">
            <a:alphaModFix/>
          </a:blip>
          <a:srcRect b="24490" l="49217" r="0" t="49570"/>
          <a:stretch/>
        </p:blipFill>
        <p:spPr>
          <a:xfrm>
            <a:off x="4666500" y="1152475"/>
            <a:ext cx="4220768" cy="1608951"/>
          </a:xfrm>
          <a:prstGeom prst="rect">
            <a:avLst/>
          </a:prstGeom>
          <a:noFill/>
          <a:ln>
            <a:noFill/>
          </a:ln>
        </p:spPr>
      </p:pic>
      <p:pic>
        <p:nvPicPr>
          <p:cNvPr id="145" name="Google Shape;145;p25"/>
          <p:cNvPicPr preferRelativeResize="0"/>
          <p:nvPr/>
        </p:nvPicPr>
        <p:blipFill rotWithShape="1">
          <a:blip r:embed="rId3">
            <a:alphaModFix/>
          </a:blip>
          <a:srcRect b="74726" l="50015" r="-797" t="-2329"/>
          <a:stretch/>
        </p:blipFill>
        <p:spPr>
          <a:xfrm>
            <a:off x="258525" y="1017725"/>
            <a:ext cx="4298427" cy="1743701"/>
          </a:xfrm>
          <a:prstGeom prst="rect">
            <a:avLst/>
          </a:prstGeom>
          <a:noFill/>
          <a:ln>
            <a:noFill/>
          </a:ln>
        </p:spPr>
      </p:pic>
      <p:pic>
        <p:nvPicPr>
          <p:cNvPr id="146" name="Google Shape;146;p25"/>
          <p:cNvPicPr preferRelativeResize="0"/>
          <p:nvPr/>
        </p:nvPicPr>
        <p:blipFill rotWithShape="1">
          <a:blip r:embed="rId3">
            <a:alphaModFix/>
          </a:blip>
          <a:srcRect b="0" l="49217" r="0" t="74891"/>
          <a:stretch/>
        </p:blipFill>
        <p:spPr>
          <a:xfrm>
            <a:off x="4572005" y="2950849"/>
            <a:ext cx="4488268" cy="1656077"/>
          </a:xfrm>
          <a:prstGeom prst="rect">
            <a:avLst/>
          </a:prstGeom>
          <a:noFill/>
          <a:ln>
            <a:noFill/>
          </a:ln>
        </p:spPr>
      </p:pic>
      <p:pic>
        <p:nvPicPr>
          <p:cNvPr id="147" name="Google Shape;147;p25"/>
          <p:cNvPicPr preferRelativeResize="0"/>
          <p:nvPr/>
        </p:nvPicPr>
        <p:blipFill rotWithShape="1">
          <a:blip r:embed="rId3">
            <a:alphaModFix/>
          </a:blip>
          <a:srcRect b="50037" l="51331" r="0" t="25152"/>
          <a:stretch/>
        </p:blipFill>
        <p:spPr>
          <a:xfrm>
            <a:off x="311700" y="2991475"/>
            <a:ext cx="4192074" cy="16560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24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Principal</a:t>
            </a:r>
            <a:r>
              <a:rPr lang="en"/>
              <a:t> Component Analysis</a:t>
            </a:r>
            <a:endParaRPr/>
          </a:p>
          <a:p>
            <a:pPr indent="0" lvl="0" marL="0" rtl="0" algn="l">
              <a:spcBef>
                <a:spcPts val="0"/>
              </a:spcBef>
              <a:spcAft>
                <a:spcPts val="0"/>
              </a:spcAft>
              <a:buNone/>
            </a:pPr>
            <a:r>
              <a:t/>
            </a:r>
            <a:endParaRPr/>
          </a:p>
        </p:txBody>
      </p:sp>
      <p:sp>
        <p:nvSpPr>
          <p:cNvPr id="153" name="Google Shape;153;p26"/>
          <p:cNvSpPr txBox="1"/>
          <p:nvPr>
            <p:ph idx="1" type="body"/>
          </p:nvPr>
        </p:nvSpPr>
        <p:spPr>
          <a:xfrm>
            <a:off x="4865700" y="707375"/>
            <a:ext cx="4065600" cy="3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to retain 80.65% of total variance 1 components required</a:t>
            </a:r>
            <a:endParaRPr/>
          </a:p>
          <a:p>
            <a:pPr indent="0" lvl="0" marL="0" rtl="0" algn="l">
              <a:spcBef>
                <a:spcPts val="1600"/>
              </a:spcBef>
              <a:spcAft>
                <a:spcPts val="0"/>
              </a:spcAft>
              <a:buNone/>
            </a:pPr>
            <a:r>
              <a:rPr lang="en"/>
              <a:t> to retain 91.3% of total variance 2 components required</a:t>
            </a:r>
            <a:endParaRPr/>
          </a:p>
          <a:p>
            <a:pPr indent="0" lvl="0" marL="0" rtl="0" algn="l">
              <a:spcBef>
                <a:spcPts val="1600"/>
              </a:spcBef>
              <a:spcAft>
                <a:spcPts val="0"/>
              </a:spcAft>
              <a:buNone/>
            </a:pPr>
            <a:r>
              <a:rPr lang="en"/>
              <a:t> to retain 97.35% of total variance 3 components required</a:t>
            </a:r>
            <a:endParaRPr/>
          </a:p>
          <a:p>
            <a:pPr indent="0" lvl="0" marL="0" rtl="0" algn="l">
              <a:spcBef>
                <a:spcPts val="1600"/>
              </a:spcBef>
              <a:spcAft>
                <a:spcPts val="0"/>
              </a:spcAft>
              <a:buNone/>
            </a:pPr>
            <a:r>
              <a:rPr lang="en"/>
              <a:t> to retain 98.17% of total variance 4 components required</a:t>
            </a:r>
            <a:endParaRPr/>
          </a:p>
          <a:p>
            <a:pPr indent="0" lvl="0" marL="0" rtl="0" algn="l">
              <a:spcBef>
                <a:spcPts val="1600"/>
              </a:spcBef>
              <a:spcAft>
                <a:spcPts val="1600"/>
              </a:spcAft>
              <a:buClr>
                <a:schemeClr val="dk1"/>
              </a:buClr>
              <a:buSzPts val="1100"/>
              <a:buFont typeface="Arial"/>
              <a:buNone/>
            </a:pPr>
            <a:r>
              <a:rPr lang="en"/>
              <a:t>0.9999173569259071</a:t>
            </a:r>
            <a:endParaRPr/>
          </a:p>
        </p:txBody>
      </p:sp>
      <p:pic>
        <p:nvPicPr>
          <p:cNvPr id="154" name="Google Shape;154;p26"/>
          <p:cNvPicPr preferRelativeResize="0"/>
          <p:nvPr/>
        </p:nvPicPr>
        <p:blipFill>
          <a:blip r:embed="rId3">
            <a:alphaModFix/>
          </a:blip>
          <a:stretch>
            <a:fillRect/>
          </a:stretch>
        </p:blipFill>
        <p:spPr>
          <a:xfrm>
            <a:off x="246500" y="1054678"/>
            <a:ext cx="4442400" cy="303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7"/>
          <p:cNvPicPr preferRelativeResize="0"/>
          <p:nvPr/>
        </p:nvPicPr>
        <p:blipFill>
          <a:blip r:embed="rId3">
            <a:alphaModFix/>
          </a:blip>
          <a:stretch>
            <a:fillRect/>
          </a:stretch>
        </p:blipFill>
        <p:spPr>
          <a:xfrm>
            <a:off x="119763" y="67350"/>
            <a:ext cx="8904473" cy="5008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Synthetic Minority </a:t>
            </a:r>
            <a:r>
              <a:rPr lang="en"/>
              <a:t>Oversampling Technique</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28"/>
          <p:cNvPicPr preferRelativeResize="0"/>
          <p:nvPr/>
        </p:nvPicPr>
        <p:blipFill>
          <a:blip r:embed="rId3">
            <a:alphaModFix/>
          </a:blip>
          <a:stretch>
            <a:fillRect/>
          </a:stretch>
        </p:blipFill>
        <p:spPr>
          <a:xfrm>
            <a:off x="566750" y="976125"/>
            <a:ext cx="8315325" cy="404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for Color</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29"/>
          <p:cNvPicPr preferRelativeResize="0"/>
          <p:nvPr/>
        </p:nvPicPr>
        <p:blipFill>
          <a:blip r:embed="rId3">
            <a:alphaModFix/>
          </a:blip>
          <a:stretch>
            <a:fillRect/>
          </a:stretch>
        </p:blipFill>
        <p:spPr>
          <a:xfrm>
            <a:off x="1730126" y="577175"/>
            <a:ext cx="6506074" cy="4566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for Material  </a:t>
            </a:r>
            <a:endParaRPr/>
          </a:p>
        </p:txBody>
      </p:sp>
      <p:pic>
        <p:nvPicPr>
          <p:cNvPr id="181" name="Google Shape;181;p30"/>
          <p:cNvPicPr preferRelativeResize="0"/>
          <p:nvPr/>
        </p:nvPicPr>
        <p:blipFill>
          <a:blip r:embed="rId3">
            <a:alphaModFix/>
          </a:blip>
          <a:stretch>
            <a:fillRect/>
          </a:stretch>
        </p:blipFill>
        <p:spPr>
          <a:xfrm>
            <a:off x="3172073" y="661975"/>
            <a:ext cx="5807350" cy="4047749"/>
          </a:xfrm>
          <a:prstGeom prst="rect">
            <a:avLst/>
          </a:prstGeom>
          <a:noFill/>
          <a:ln>
            <a:noFill/>
          </a:ln>
        </p:spPr>
      </p:pic>
      <p:sp>
        <p:nvSpPr>
          <p:cNvPr id="182" name="Google Shape;182;p30"/>
          <p:cNvSpPr txBox="1"/>
          <p:nvPr/>
        </p:nvSpPr>
        <p:spPr>
          <a:xfrm>
            <a:off x="286075" y="1004975"/>
            <a:ext cx="2492700" cy="3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When using the boost Gradient Classifier</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for Cotton:</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sensitivity is 0.9690721649484536</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specificity is 0.9666666666666667</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For Polyester:</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sensitivity is 0.9285714285714286</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specificity is 0.9826388888888888</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For Nylon:</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sensitivity is 0.9285714285714286</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specificity is 0.9895833333333334</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For Wool:</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the sensitivity is 0.9473684210526315</a:t>
            </a:r>
            <a:endParaRPr sz="1050">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the specificity is 0.9901960784313726</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a:p>
            <a:pPr indent="0" lvl="0" marL="0" rtl="0" algn="l">
              <a:spcBef>
                <a:spcPts val="0"/>
              </a:spcBef>
              <a:spcAft>
                <a:spcPts val="0"/>
              </a:spcAft>
              <a:buNone/>
            </a:pPr>
            <a:br>
              <a:rPr lang="en"/>
            </a:b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current spectral data combined with 'random forrest and gradient boosting' classifier models show a high level of success for predicting color and material. The random Forrest model appears to have some difficulty with identifying and mis identifying cotton. In the Gradient Boosting Classifier Specificity for each of the catagories is in the high ninetieth percentile, and the the sensitivity is above 90% for each of the catagories. However, It is important to note that these models may be overfit specifically for material data due to the small sample size of the data. This can be corrected in the future with continued sampeling of textiles. </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818925" y="264863"/>
            <a:ext cx="6923799" cy="4613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202900" y="15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a:t>
            </a:r>
            <a:r>
              <a:rPr lang="en"/>
              <a:t>Experimentation</a:t>
            </a:r>
            <a:r>
              <a:rPr lang="en"/>
              <a:t> </a:t>
            </a:r>
            <a:endParaRPr/>
          </a:p>
        </p:txBody>
      </p:sp>
      <p:sp>
        <p:nvSpPr>
          <p:cNvPr id="194" name="Google Shape;194;p32"/>
          <p:cNvSpPr txBox="1"/>
          <p:nvPr>
            <p:ph idx="1" type="body"/>
          </p:nvPr>
        </p:nvSpPr>
        <p:spPr>
          <a:xfrm>
            <a:off x="143550" y="806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 more data more data needs to be collected to make truly understand the differences in materials </a:t>
            </a:r>
            <a:endParaRPr/>
          </a:p>
          <a:p>
            <a:pPr indent="0" lvl="0" marL="0" rtl="0" algn="l">
              <a:spcBef>
                <a:spcPts val="1600"/>
              </a:spcBef>
              <a:spcAft>
                <a:spcPts val="0"/>
              </a:spcAft>
              <a:buNone/>
            </a:pPr>
            <a:r>
              <a:rPr lang="en"/>
              <a:t>Construct a New spectrometer- create a spectrometer that can discern </a:t>
            </a:r>
            <a:r>
              <a:rPr lang="en"/>
              <a:t>wavelengths</a:t>
            </a:r>
            <a:r>
              <a:rPr lang="en"/>
              <a:t> deeper into the infrared or &gt;940 nms and can take readings at a greater number of wavelengths. The ability to measure a larger number of wavelengths may prove useful in combination with a support vector classifier and/ or some sort of dimentionality reduction. </a:t>
            </a:r>
            <a:endParaRPr/>
          </a:p>
          <a:p>
            <a:pPr indent="0" lvl="0" marL="0" rtl="0" algn="l">
              <a:spcBef>
                <a:spcPts val="1600"/>
              </a:spcBef>
              <a:spcAft>
                <a:spcPts val="0"/>
              </a:spcAft>
              <a:buNone/>
            </a:pPr>
            <a:r>
              <a:rPr lang="en"/>
              <a:t>Sample blended fabric to create a regression model to predict percentages of fiber types</a:t>
            </a:r>
            <a:endParaRPr/>
          </a:p>
          <a:p>
            <a:pPr indent="0" lvl="0" marL="0" rtl="0" algn="l">
              <a:spcBef>
                <a:spcPts val="1600"/>
              </a:spcBef>
              <a:spcAft>
                <a:spcPts val="0"/>
              </a:spcAft>
              <a:buNone/>
            </a:pPr>
            <a:r>
              <a:rPr lang="en"/>
              <a:t>Try to Distinguish what dyes were used in each textile by either getting enhanced resolution on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215600" y="4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Textile production </a:t>
            </a:r>
            <a:endParaRPr/>
          </a:p>
        </p:txBody>
      </p:sp>
      <p:sp>
        <p:nvSpPr>
          <p:cNvPr id="68" name="Google Shape;68;p15"/>
          <p:cNvSpPr txBox="1"/>
          <p:nvPr>
            <p:ph idx="1" type="body"/>
          </p:nvPr>
        </p:nvSpPr>
        <p:spPr>
          <a:xfrm>
            <a:off x="601700" y="4720100"/>
            <a:ext cx="7748400" cy="51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https://fashion-history.lovetoknow.com/image/210907~Weaving-Fabric-on-Airjet-Looms.jpg</a:t>
            </a:r>
            <a:endParaRPr/>
          </a:p>
        </p:txBody>
      </p:sp>
      <p:pic>
        <p:nvPicPr>
          <p:cNvPr id="69" name="Google Shape;69;p15"/>
          <p:cNvPicPr preferRelativeResize="0"/>
          <p:nvPr/>
        </p:nvPicPr>
        <p:blipFill>
          <a:blip r:embed="rId4">
            <a:alphaModFix/>
          </a:blip>
          <a:stretch>
            <a:fillRect/>
          </a:stretch>
        </p:blipFill>
        <p:spPr>
          <a:xfrm>
            <a:off x="2649950" y="936825"/>
            <a:ext cx="5779677" cy="385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1972500" cy="27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Textile Waste stream</a:t>
            </a:r>
            <a:endParaRPr/>
          </a:p>
        </p:txBody>
      </p:sp>
      <p:pic>
        <p:nvPicPr>
          <p:cNvPr id="75" name="Google Shape;75;p16"/>
          <p:cNvPicPr preferRelativeResize="0"/>
          <p:nvPr/>
        </p:nvPicPr>
        <p:blipFill>
          <a:blip r:embed="rId3">
            <a:alphaModFix/>
          </a:blip>
          <a:stretch>
            <a:fillRect/>
          </a:stretch>
        </p:blipFill>
        <p:spPr>
          <a:xfrm>
            <a:off x="3105050" y="445025"/>
            <a:ext cx="5916225" cy="4437176"/>
          </a:xfrm>
          <a:prstGeom prst="rect">
            <a:avLst/>
          </a:prstGeom>
          <a:noFill/>
          <a:ln>
            <a:noFill/>
          </a:ln>
        </p:spPr>
      </p:pic>
      <p:sp>
        <p:nvSpPr>
          <p:cNvPr id="76" name="Google Shape;76;p16"/>
          <p:cNvSpPr txBox="1"/>
          <p:nvPr/>
        </p:nvSpPr>
        <p:spPr>
          <a:xfrm>
            <a:off x="365125" y="3368150"/>
            <a:ext cx="2156400" cy="13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https://www.epa.gov/facts-and-figures-about-materials-waste-and-recycling/textiles-material-specific-data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6493800" y="286650"/>
            <a:ext cx="4326600" cy="20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Lint and Ocean Microplastics</a:t>
            </a:r>
            <a:endParaRPr/>
          </a:p>
        </p:txBody>
      </p:sp>
      <p:sp>
        <p:nvSpPr>
          <p:cNvPr id="82" name="Google Shape;82;p17"/>
          <p:cNvSpPr txBox="1"/>
          <p:nvPr>
            <p:ph idx="1" type="body"/>
          </p:nvPr>
        </p:nvSpPr>
        <p:spPr>
          <a:xfrm>
            <a:off x="448825" y="3536025"/>
            <a:ext cx="4060800" cy="148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u="sng">
                <a:solidFill>
                  <a:schemeClr val="hlink"/>
                </a:solidFill>
                <a:hlinkClick r:id="rId3"/>
              </a:rPr>
              <a:t>https://www.opb.org/news/article/oysters-with-a-side-of-microplastic/</a:t>
            </a:r>
            <a:endParaRPr/>
          </a:p>
        </p:txBody>
      </p:sp>
      <p:pic>
        <p:nvPicPr>
          <p:cNvPr id="83" name="Google Shape;83;p17"/>
          <p:cNvPicPr preferRelativeResize="0"/>
          <p:nvPr/>
        </p:nvPicPr>
        <p:blipFill>
          <a:blip r:embed="rId4">
            <a:alphaModFix/>
          </a:blip>
          <a:stretch>
            <a:fillRect/>
          </a:stretch>
        </p:blipFill>
        <p:spPr>
          <a:xfrm>
            <a:off x="448825" y="420575"/>
            <a:ext cx="5345125" cy="3006625"/>
          </a:xfrm>
          <a:prstGeom prst="rect">
            <a:avLst/>
          </a:prstGeom>
          <a:noFill/>
          <a:ln>
            <a:noFill/>
          </a:ln>
        </p:spPr>
      </p:pic>
      <p:pic>
        <p:nvPicPr>
          <p:cNvPr id="84" name="Google Shape;84;p17"/>
          <p:cNvPicPr preferRelativeResize="0"/>
          <p:nvPr/>
        </p:nvPicPr>
        <p:blipFill>
          <a:blip r:embed="rId5">
            <a:alphaModFix/>
          </a:blip>
          <a:stretch>
            <a:fillRect/>
          </a:stretch>
        </p:blipFill>
        <p:spPr>
          <a:xfrm>
            <a:off x="6152725" y="2342700"/>
            <a:ext cx="2857399" cy="2281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57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Spectroscopy ?</a:t>
            </a:r>
            <a:endParaRPr/>
          </a:p>
          <a:p>
            <a:pPr indent="0" lvl="0" marL="0" rtl="0" algn="l">
              <a:spcBef>
                <a:spcPts val="0"/>
              </a:spcBef>
              <a:spcAft>
                <a:spcPts val="0"/>
              </a:spcAft>
              <a:buNone/>
            </a:pPr>
            <a:r>
              <a:t/>
            </a:r>
            <a:endParaRPr/>
          </a:p>
        </p:txBody>
      </p:sp>
      <p:sp>
        <p:nvSpPr>
          <p:cNvPr id="90" name="Google Shape;90;p18"/>
          <p:cNvSpPr txBox="1"/>
          <p:nvPr>
            <p:ph idx="1" type="body"/>
          </p:nvPr>
        </p:nvSpPr>
        <p:spPr>
          <a:xfrm>
            <a:off x="311700" y="944775"/>
            <a:ext cx="5928900" cy="39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Spectroscopy is the </a:t>
            </a:r>
            <a:r>
              <a:rPr lang="en"/>
              <a:t>investigation</a:t>
            </a:r>
            <a:r>
              <a:rPr lang="en"/>
              <a:t> of interactions between matter and the electromagnetic spectrum </a:t>
            </a:r>
            <a:endParaRPr/>
          </a:p>
          <a:p>
            <a:pPr indent="0" lvl="0" marL="0" rtl="0" algn="l">
              <a:spcBef>
                <a:spcPts val="1600"/>
              </a:spcBef>
              <a:spcAft>
                <a:spcPts val="0"/>
              </a:spcAft>
              <a:buNone/>
            </a:pPr>
            <a:r>
              <a:rPr lang="en"/>
              <a:t>Often this involves measuring the </a:t>
            </a:r>
            <a:r>
              <a:rPr lang="en"/>
              <a:t>emission</a:t>
            </a:r>
            <a:r>
              <a:rPr lang="en"/>
              <a:t>, reflection, and absorption, of specific wavelengths by a material. </a:t>
            </a:r>
            <a:endParaRPr/>
          </a:p>
          <a:p>
            <a:pPr indent="0" lvl="0" marL="0" rtl="0" algn="l">
              <a:spcBef>
                <a:spcPts val="1600"/>
              </a:spcBef>
              <a:spcAft>
                <a:spcPts val="0"/>
              </a:spcAft>
              <a:buNone/>
            </a:pPr>
            <a:r>
              <a:rPr lang="en"/>
              <a:t>It can also be used measure things like magnetic resonance and atomic mass and gravtational waves </a:t>
            </a:r>
            <a:endParaRPr/>
          </a:p>
          <a:p>
            <a:pPr indent="0" lvl="0" marL="0" rtl="0" algn="l">
              <a:spcBef>
                <a:spcPts val="1600"/>
              </a:spcBef>
              <a:spcAft>
                <a:spcPts val="0"/>
              </a:spcAft>
              <a:buNone/>
            </a:pPr>
            <a:r>
              <a:rPr lang="en"/>
              <a:t>There are many different types of spectroscopy that can span the entire known electromagnetic spectrum</a:t>
            </a:r>
            <a:endParaRPr/>
          </a:p>
          <a:p>
            <a:pPr indent="0" lvl="0" marL="0" rtl="0" algn="l">
              <a:spcBef>
                <a:spcPts val="1600"/>
              </a:spcBef>
              <a:spcAft>
                <a:spcPts val="1600"/>
              </a:spcAft>
              <a:buNone/>
            </a:pPr>
            <a:r>
              <a:rPr lang="en"/>
              <a:t>Spectroscopy can be used to identify materials </a:t>
            </a:r>
            <a:endParaRPr/>
          </a:p>
        </p:txBody>
      </p:sp>
      <p:pic>
        <p:nvPicPr>
          <p:cNvPr id="91" name="Google Shape;91;p18"/>
          <p:cNvPicPr preferRelativeResize="0"/>
          <p:nvPr/>
        </p:nvPicPr>
        <p:blipFill>
          <a:blip r:embed="rId3">
            <a:alphaModFix/>
          </a:blip>
          <a:stretch>
            <a:fillRect/>
          </a:stretch>
        </p:blipFill>
        <p:spPr>
          <a:xfrm>
            <a:off x="6240600" y="378850"/>
            <a:ext cx="2769600" cy="197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407475" y="1085425"/>
            <a:ext cx="3998700" cy="38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project Visible Light and Near Infrared spectroscopy is used.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Imagine a one pixel camera that instead of measuring red green and blue wavelengths it measured 18 different wavelengths from near ultraviolet to near Infrared</a:t>
            </a:r>
            <a:endParaRPr/>
          </a:p>
        </p:txBody>
      </p:sp>
      <p:pic>
        <p:nvPicPr>
          <p:cNvPr id="98" name="Google Shape;98;p19"/>
          <p:cNvPicPr preferRelativeResize="0"/>
          <p:nvPr/>
        </p:nvPicPr>
        <p:blipFill>
          <a:blip r:embed="rId3">
            <a:alphaModFix/>
          </a:blip>
          <a:stretch>
            <a:fillRect/>
          </a:stretch>
        </p:blipFill>
        <p:spPr>
          <a:xfrm>
            <a:off x="4093675" y="1312925"/>
            <a:ext cx="4433024" cy="27276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76900"/>
            <a:ext cx="4595400" cy="9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Materials and methods </a:t>
            </a:r>
            <a:endParaRPr/>
          </a:p>
        </p:txBody>
      </p:sp>
      <p:sp>
        <p:nvSpPr>
          <p:cNvPr id="104" name="Google Shape;104;p20"/>
          <p:cNvSpPr txBox="1"/>
          <p:nvPr>
            <p:ph idx="1" type="body"/>
          </p:nvPr>
        </p:nvSpPr>
        <p:spPr>
          <a:xfrm>
            <a:off x="311700" y="1152475"/>
            <a:ext cx="44946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Imagine a one pixel camera that instead of measuring red green and blue wavelengths it measured 18 different wavelengths from near ultraviolet to near Infrared</a:t>
            </a:r>
            <a:endParaRPr/>
          </a:p>
        </p:txBody>
      </p:sp>
      <p:pic>
        <p:nvPicPr>
          <p:cNvPr id="105" name="Google Shape;105;p20"/>
          <p:cNvPicPr preferRelativeResize="0"/>
          <p:nvPr/>
        </p:nvPicPr>
        <p:blipFill>
          <a:blip r:embed="rId3">
            <a:alphaModFix/>
          </a:blip>
          <a:stretch>
            <a:fillRect/>
          </a:stretch>
        </p:blipFill>
        <p:spPr>
          <a:xfrm>
            <a:off x="1529406" y="2759675"/>
            <a:ext cx="3042593" cy="2281948"/>
          </a:xfrm>
          <a:prstGeom prst="rect">
            <a:avLst/>
          </a:prstGeom>
          <a:noFill/>
          <a:ln>
            <a:noFill/>
          </a:ln>
        </p:spPr>
      </p:pic>
      <p:pic>
        <p:nvPicPr>
          <p:cNvPr id="106" name="Google Shape;106;p20"/>
          <p:cNvPicPr preferRelativeResize="0"/>
          <p:nvPr/>
        </p:nvPicPr>
        <p:blipFill>
          <a:blip r:embed="rId4">
            <a:alphaModFix/>
          </a:blip>
          <a:stretch>
            <a:fillRect/>
          </a:stretch>
        </p:blipFill>
        <p:spPr>
          <a:xfrm>
            <a:off x="4907087" y="0"/>
            <a:ext cx="3857626"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52150" y="72175"/>
            <a:ext cx="5810700" cy="11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Collection: </a:t>
            </a:r>
            <a:r>
              <a:rPr lang="en"/>
              <a:t>Materials and methods </a:t>
            </a:r>
            <a:endParaRPr/>
          </a:p>
          <a:p>
            <a:pPr indent="0" lvl="0" marL="0" rtl="0" algn="l">
              <a:spcBef>
                <a:spcPts val="0"/>
              </a:spcBef>
              <a:spcAft>
                <a:spcPts val="0"/>
              </a:spcAft>
              <a:buNone/>
            </a:pPr>
            <a:r>
              <a:t/>
            </a:r>
            <a:endParaRPr/>
          </a:p>
        </p:txBody>
      </p:sp>
      <p:sp>
        <p:nvSpPr>
          <p:cNvPr id="112" name="Google Shape;112;p21"/>
          <p:cNvSpPr txBox="1"/>
          <p:nvPr>
            <p:ph idx="1" type="body"/>
          </p:nvPr>
        </p:nvSpPr>
        <p:spPr>
          <a:xfrm>
            <a:off x="311700" y="1152475"/>
            <a:ext cx="3041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Hardware</a:t>
            </a:r>
            <a:endParaRPr sz="1600"/>
          </a:p>
          <a:p>
            <a:pPr indent="-330200" lvl="0" marL="457200" rtl="0" algn="l">
              <a:spcBef>
                <a:spcPts val="0"/>
              </a:spcBef>
              <a:spcAft>
                <a:spcPts val="0"/>
              </a:spcAft>
              <a:buSzPts val="1600"/>
              <a:buChar char="●"/>
            </a:pPr>
            <a:r>
              <a:rPr lang="en" sz="1600"/>
              <a:t>Sparkfun Triad Spectroscopy sensor</a:t>
            </a:r>
            <a:endParaRPr sz="1600"/>
          </a:p>
          <a:p>
            <a:pPr indent="-330200" lvl="0" marL="457200" rtl="0" algn="l">
              <a:spcBef>
                <a:spcPts val="0"/>
              </a:spcBef>
              <a:spcAft>
                <a:spcPts val="0"/>
              </a:spcAft>
              <a:buSzPts val="1600"/>
              <a:buChar char="●"/>
            </a:pPr>
            <a:r>
              <a:rPr lang="en" sz="1600"/>
              <a:t>Arduino Uno R3</a:t>
            </a:r>
            <a:endParaRPr sz="1600"/>
          </a:p>
          <a:p>
            <a:pPr indent="-330200" lvl="0" marL="457200" rtl="0" algn="l">
              <a:spcBef>
                <a:spcPts val="0"/>
              </a:spcBef>
              <a:spcAft>
                <a:spcPts val="0"/>
              </a:spcAft>
              <a:buSzPts val="1600"/>
              <a:buChar char="●"/>
            </a:pPr>
            <a:r>
              <a:rPr lang="en" sz="1600"/>
              <a:t>Open Log </a:t>
            </a:r>
            <a:endParaRPr sz="1600"/>
          </a:p>
          <a:p>
            <a:pPr indent="-330200" lvl="0" marL="457200" rtl="0" algn="l">
              <a:spcBef>
                <a:spcPts val="0"/>
              </a:spcBef>
              <a:spcAft>
                <a:spcPts val="0"/>
              </a:spcAft>
              <a:buSzPts val="1600"/>
              <a:buChar char="●"/>
            </a:pPr>
            <a:r>
              <a:rPr lang="en" sz="1600"/>
              <a:t>16x2 LCD display</a:t>
            </a:r>
            <a:endParaRPr sz="1600"/>
          </a:p>
          <a:p>
            <a:pPr indent="-330200" lvl="0" marL="457200" rtl="0" algn="l">
              <a:spcBef>
                <a:spcPts val="0"/>
              </a:spcBef>
              <a:spcAft>
                <a:spcPts val="0"/>
              </a:spcAft>
              <a:buSzPts val="1600"/>
              <a:buChar char="●"/>
            </a:pPr>
            <a:r>
              <a:rPr lang="en" sz="1600"/>
              <a:t>Rotary encoder </a:t>
            </a:r>
            <a:endParaRPr sz="1600"/>
          </a:p>
          <a:p>
            <a:pPr indent="-330200" lvl="0" marL="457200" rtl="0" algn="l">
              <a:spcBef>
                <a:spcPts val="0"/>
              </a:spcBef>
              <a:spcAft>
                <a:spcPts val="0"/>
              </a:spcAft>
              <a:buSzPts val="1600"/>
              <a:buChar char="●"/>
            </a:pPr>
            <a:r>
              <a:rPr lang="en" sz="1600"/>
              <a:t>Momentary switch </a:t>
            </a:r>
            <a:endParaRPr sz="1600"/>
          </a:p>
          <a:p>
            <a:pPr indent="-330200" lvl="0" marL="457200" rtl="0" algn="l">
              <a:spcBef>
                <a:spcPts val="0"/>
              </a:spcBef>
              <a:spcAft>
                <a:spcPts val="0"/>
              </a:spcAft>
              <a:buSzPts val="1600"/>
              <a:buChar char="●"/>
            </a:pPr>
            <a:r>
              <a:rPr lang="en" sz="1600"/>
              <a:t>T9 incandescent bulb </a:t>
            </a:r>
            <a:endParaRPr sz="1600"/>
          </a:p>
          <a:p>
            <a:pPr indent="-330200" lvl="0" marL="457200" rtl="0" algn="l">
              <a:spcBef>
                <a:spcPts val="0"/>
              </a:spcBef>
              <a:spcAft>
                <a:spcPts val="0"/>
              </a:spcAft>
              <a:buSzPts val="1600"/>
              <a:buChar char="●"/>
            </a:pPr>
            <a:r>
              <a:rPr lang="en" sz="1600"/>
              <a:t>Portable phone charger</a:t>
            </a:r>
            <a:endParaRPr sz="1600"/>
          </a:p>
          <a:p>
            <a:pPr indent="-330200" lvl="0" marL="457200" rtl="0" algn="l">
              <a:spcBef>
                <a:spcPts val="0"/>
              </a:spcBef>
              <a:spcAft>
                <a:spcPts val="0"/>
              </a:spcAft>
              <a:buSzPts val="1600"/>
              <a:buChar char="●"/>
            </a:pPr>
            <a:r>
              <a:rPr lang="en" sz="1600"/>
              <a:t>1” square aluminum tube </a:t>
            </a:r>
            <a:endParaRPr sz="1600"/>
          </a:p>
          <a:p>
            <a:pPr indent="-330200" lvl="0" marL="457200" rtl="0" algn="l">
              <a:spcBef>
                <a:spcPts val="0"/>
              </a:spcBef>
              <a:spcAft>
                <a:spcPts val="0"/>
              </a:spcAft>
              <a:buSzPts val="1600"/>
              <a:buChar char="●"/>
            </a:pPr>
            <a:r>
              <a:rPr lang="en" sz="1600"/>
              <a:t>Various wires and cables </a:t>
            </a:r>
            <a:endParaRPr sz="1600"/>
          </a:p>
          <a:p>
            <a:pPr indent="-330200" lvl="0" marL="457200" rtl="0" algn="l">
              <a:spcBef>
                <a:spcPts val="0"/>
              </a:spcBef>
              <a:spcAft>
                <a:spcPts val="0"/>
              </a:spcAft>
              <a:buSzPts val="1600"/>
              <a:buChar char="●"/>
            </a:pPr>
            <a:r>
              <a:rPr lang="en" sz="1600"/>
              <a:t>Small aluminum enclosure and some scrap wood </a:t>
            </a:r>
            <a:endParaRPr sz="1600"/>
          </a:p>
          <a:p>
            <a:pPr indent="0" lvl="0" marL="457200" rtl="0" algn="l">
              <a:spcBef>
                <a:spcPts val="1600"/>
              </a:spcBef>
              <a:spcAft>
                <a:spcPts val="1600"/>
              </a:spcAft>
              <a:buNone/>
            </a:pPr>
            <a:r>
              <a:t/>
            </a:r>
            <a:endParaRPr/>
          </a:p>
        </p:txBody>
      </p:sp>
      <p:pic>
        <p:nvPicPr>
          <p:cNvPr id="113" name="Google Shape;113;p21"/>
          <p:cNvPicPr preferRelativeResize="0"/>
          <p:nvPr/>
        </p:nvPicPr>
        <p:blipFill>
          <a:blip r:embed="rId3">
            <a:alphaModFix/>
          </a:blip>
          <a:stretch>
            <a:fillRect/>
          </a:stretch>
        </p:blipFill>
        <p:spPr>
          <a:xfrm>
            <a:off x="5637325" y="1948525"/>
            <a:ext cx="3194974" cy="3194974"/>
          </a:xfrm>
          <a:prstGeom prst="rect">
            <a:avLst/>
          </a:prstGeom>
          <a:noFill/>
          <a:ln>
            <a:noFill/>
          </a:ln>
        </p:spPr>
      </p:pic>
      <p:pic>
        <p:nvPicPr>
          <p:cNvPr id="114" name="Google Shape;114;p21"/>
          <p:cNvPicPr preferRelativeResize="0"/>
          <p:nvPr/>
        </p:nvPicPr>
        <p:blipFill>
          <a:blip r:embed="rId4">
            <a:alphaModFix/>
          </a:blip>
          <a:stretch>
            <a:fillRect/>
          </a:stretch>
        </p:blipFill>
        <p:spPr>
          <a:xfrm>
            <a:off x="6524600" y="72175"/>
            <a:ext cx="2499574" cy="2499575"/>
          </a:xfrm>
          <a:prstGeom prst="rect">
            <a:avLst/>
          </a:prstGeom>
          <a:noFill/>
          <a:ln>
            <a:noFill/>
          </a:ln>
        </p:spPr>
      </p:pic>
      <p:pic>
        <p:nvPicPr>
          <p:cNvPr id="115" name="Google Shape;115;p21"/>
          <p:cNvPicPr preferRelativeResize="0"/>
          <p:nvPr/>
        </p:nvPicPr>
        <p:blipFill rotWithShape="1">
          <a:blip r:embed="rId5">
            <a:alphaModFix/>
          </a:blip>
          <a:srcRect b="-19743" l="-29466" r="0" t="-9722"/>
          <a:stretch/>
        </p:blipFill>
        <p:spPr>
          <a:xfrm>
            <a:off x="3229250" y="2571750"/>
            <a:ext cx="2785525" cy="2785525"/>
          </a:xfrm>
          <a:prstGeom prst="rect">
            <a:avLst/>
          </a:prstGeom>
          <a:noFill/>
          <a:ln>
            <a:noFill/>
          </a:ln>
        </p:spPr>
      </p:pic>
      <p:pic>
        <p:nvPicPr>
          <p:cNvPr id="116" name="Google Shape;116;p21"/>
          <p:cNvPicPr preferRelativeResize="0"/>
          <p:nvPr/>
        </p:nvPicPr>
        <p:blipFill>
          <a:blip r:embed="rId6">
            <a:alphaModFix/>
          </a:blip>
          <a:stretch>
            <a:fillRect/>
          </a:stretch>
        </p:blipFill>
        <p:spPr>
          <a:xfrm>
            <a:off x="3863213" y="885825"/>
            <a:ext cx="2151575" cy="215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